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67" r:id="rId15"/>
  </p:sldIdLst>
  <p:sldSz cx="18288000" cy="10287000"/>
  <p:notesSz cx="6858000" cy="9144000"/>
  <p:embeddedFontLs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Raleway" pitchFamily="2" charset="0"/>
      <p:regular r:id="rId20"/>
      <p:bold r:id="rId21"/>
      <p:italic r:id="rId22"/>
      <p:boldItalic r:id="rId23"/>
    </p:embeddedFont>
    <p:embeddedFont>
      <p:font typeface="Raleway Bold" charset="0"/>
      <p:regular r:id="rId24"/>
    </p:embeddedFont>
    <p:embeddedFont>
      <p:font typeface="Raleway Heavy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688" y="4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8.jpeg"/><Relationship Id="rId5" Type="http://schemas.openxmlformats.org/officeDocument/2006/relationships/image" Target="../media/image4.png"/><Relationship Id="rId10" Type="http://schemas.openxmlformats.org/officeDocument/2006/relationships/image" Target="../media/image17.jpeg"/><Relationship Id="rId4" Type="http://schemas.openxmlformats.org/officeDocument/2006/relationships/image" Target="../media/image3.sv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tribuneonlineng.com/nigerias-music-industry-generated-%E2%82%A6901-billion-in-revenue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svg"/><Relationship Id="rId7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11" Type="http://schemas.openxmlformats.org/officeDocument/2006/relationships/image" Target="../media/image14.png"/><Relationship Id="rId5" Type="http://schemas.openxmlformats.org/officeDocument/2006/relationships/image" Target="../media/image2.png"/><Relationship Id="rId10" Type="http://schemas.openxmlformats.org/officeDocument/2006/relationships/image" Target="../media/image13.png"/><Relationship Id="rId4" Type="http://schemas.openxmlformats.org/officeDocument/2006/relationships/image" Target="../media/image1.png"/><Relationship Id="rId9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83244" flipH="1">
            <a:off x="-4759168" y="4375423"/>
            <a:ext cx="10358005" cy="10410055"/>
          </a:xfrm>
          <a:custGeom>
            <a:avLst/>
            <a:gdLst/>
            <a:ahLst/>
            <a:cxnLst/>
            <a:rect l="l" t="t" r="r" b="b"/>
            <a:pathLst>
              <a:path w="10358005" h="1041005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30740" y="-112843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-2455026" y="-917369"/>
            <a:ext cx="4220884" cy="422088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309115" y="9072819"/>
            <a:ext cx="1716617" cy="34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3882414" y="6088611"/>
            <a:ext cx="5809652" cy="580965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 dirty="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25343" y="1409210"/>
            <a:ext cx="15697089" cy="1922880"/>
            <a:chOff x="0" y="0"/>
            <a:chExt cx="16775529" cy="2054989"/>
          </a:xfrm>
        </p:grpSpPr>
        <p:sp>
          <p:nvSpPr>
            <p:cNvPr id="13" name="Freeform 13"/>
            <p:cNvSpPr/>
            <p:nvPr/>
          </p:nvSpPr>
          <p:spPr>
            <a:xfrm>
              <a:off x="3412021" y="56639"/>
              <a:ext cx="5550687" cy="1941711"/>
            </a:xfrm>
            <a:custGeom>
              <a:avLst/>
              <a:gdLst/>
              <a:ahLst/>
              <a:cxnLst/>
              <a:rect l="l" t="t" r="r" b="b"/>
              <a:pathLst>
                <a:path w="5550687" h="1941711">
                  <a:moveTo>
                    <a:pt x="0" y="0"/>
                  </a:moveTo>
                  <a:lnTo>
                    <a:pt x="5550687" y="0"/>
                  </a:lnTo>
                  <a:lnTo>
                    <a:pt x="5550687" y="1941711"/>
                  </a:lnTo>
                  <a:lnTo>
                    <a:pt x="0" y="1941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0186308" y="0"/>
              <a:ext cx="6589221" cy="2054989"/>
            </a:xfrm>
            <a:custGeom>
              <a:avLst/>
              <a:gdLst/>
              <a:ahLst/>
              <a:cxnLst/>
              <a:rect l="l" t="t" r="r" b="b"/>
              <a:pathLst>
                <a:path w="6589221" h="2054989">
                  <a:moveTo>
                    <a:pt x="0" y="0"/>
                  </a:moveTo>
                  <a:lnTo>
                    <a:pt x="6589221" y="0"/>
                  </a:lnTo>
                  <a:lnTo>
                    <a:pt x="6589221" y="2054989"/>
                  </a:lnTo>
                  <a:lnTo>
                    <a:pt x="0" y="2054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226475"/>
              <a:ext cx="2762134" cy="1602038"/>
            </a:xfrm>
            <a:custGeom>
              <a:avLst/>
              <a:gdLst/>
              <a:ahLst/>
              <a:cxnLst/>
              <a:rect l="l" t="t" r="r" b="b"/>
              <a:pathLst>
                <a:path w="2762134" h="1602038">
                  <a:moveTo>
                    <a:pt x="0" y="0"/>
                  </a:moveTo>
                  <a:lnTo>
                    <a:pt x="2762134" y="0"/>
                  </a:lnTo>
                  <a:lnTo>
                    <a:pt x="2762134" y="1602038"/>
                  </a:lnTo>
                  <a:lnTo>
                    <a:pt x="0" y="16020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973875" y="4538065"/>
            <a:ext cx="13490371" cy="1440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16"/>
              </a:lnSpc>
              <a:spcBef>
                <a:spcPct val="0"/>
              </a:spcBef>
            </a:pPr>
            <a:r>
              <a:rPr lang="en-US" sz="10400" b="1" dirty="0" err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HypeLink</a:t>
            </a:r>
            <a:endParaRPr lang="en-US" sz="10400" b="1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239174" y="6088611"/>
            <a:ext cx="5809652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  <a:p>
            <a:pPr algn="ctr">
              <a:spcBef>
                <a:spcPct val="0"/>
              </a:spcBef>
            </a:pPr>
            <a:r>
              <a:rPr lang="en-US" sz="4800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Team Endurance</a:t>
            </a:r>
          </a:p>
          <a:p>
            <a:pPr algn="ctr">
              <a:spcBef>
                <a:spcPct val="0"/>
              </a:spcBef>
            </a:pPr>
            <a:endParaRPr lang="en-US" sz="4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70150" y="9288936"/>
            <a:ext cx="944121" cy="291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8D6652-B4EA-2809-4C13-13576C437C2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209" b="59828" l="10217" r="900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" t="2882" r="-241" b="33844"/>
          <a:stretch/>
        </p:blipFill>
        <p:spPr>
          <a:xfrm>
            <a:off x="4017205" y="3747190"/>
            <a:ext cx="3735496" cy="23635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0644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7" name="Freeform 7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1828800" y="1902916"/>
          <a:ext cx="15586048" cy="6240235"/>
        </p:xfrm>
        <a:graphic>
          <a:graphicData uri="http://schemas.openxmlformats.org/drawingml/2006/table">
            <a:tbl>
              <a:tblPr/>
              <a:tblGrid>
                <a:gridCol w="3896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96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96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965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48047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000000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Metric (FCFA)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000000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Year 1 (Focus: Launch &amp; Acquisition)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000000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Year 2 (Focus: Profitability &amp; Scale)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000000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Year 3 (Focus: Pan-African Expansion)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8047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Total Revenue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38.7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226.8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382.5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8047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Total Expenses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55.8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77.4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100.4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8047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Net Profit / (Loss)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(17.1 Million)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+149.4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+282.1 Million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8047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Key Milestone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Initial Market Entry (1,000 Users)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Achieve Profitability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Exponential Scale &amp; Growth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1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2633" y="786003"/>
            <a:ext cx="13762734" cy="7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Financial Projection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83202" y="-1263914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11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7" name="Freeform 7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2262633" y="805053"/>
            <a:ext cx="13762734" cy="994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8"/>
              </a:lnSpc>
              <a:spcBef>
                <a:spcPct val="0"/>
              </a:spcBef>
            </a:pPr>
            <a:r>
              <a:rPr lang="en-US" sz="72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Future Prospects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62633" y="2083994"/>
            <a:ext cx="13762734" cy="641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Integrating AI lyrics Writer</a:t>
            </a:r>
          </a:p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Collaborating with other NFT markets like </a:t>
            </a:r>
            <a:r>
              <a:rPr lang="en-US" sz="4800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Opensea</a:t>
            </a:r>
            <a:endParaRPr lang="en-US" sz="4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Collaborating with external Artist for in App collaborations</a:t>
            </a:r>
          </a:p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Extending the Artist Acceptance Country but keeping Cameroon the focal point</a:t>
            </a:r>
          </a:p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Artist event announcement and sales of tickets within the app</a:t>
            </a:r>
          </a:p>
          <a:p>
            <a:pPr marL="1036320" lvl="1" indent="-518160" algn="l">
              <a:lnSpc>
                <a:spcPts val="4992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Live stream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7241479"/>
            <a:ext cx="17956749" cy="16232393"/>
          </a:xfrm>
          <a:custGeom>
            <a:avLst/>
            <a:gdLst/>
            <a:ahLst/>
            <a:cxnLst/>
            <a:rect l="l" t="t" r="r" b="b"/>
            <a:pathLst>
              <a:path w="17956749" h="16232393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7" name="Freeform 7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598173" y="1995109"/>
            <a:ext cx="4029212" cy="5246370"/>
            <a:chOff x="0" y="0"/>
            <a:chExt cx="14630400" cy="19050000"/>
          </a:xfrm>
        </p:grpSpPr>
        <p:sp>
          <p:nvSpPr>
            <p:cNvPr id="11" name="Freeform 11"/>
            <p:cNvSpPr/>
            <p:nvPr/>
          </p:nvSpPr>
          <p:spPr>
            <a:xfrm>
              <a:off x="604520" y="545084"/>
              <a:ext cx="13421360" cy="17959831"/>
            </a:xfrm>
            <a:custGeom>
              <a:avLst/>
              <a:gdLst/>
              <a:ahLst/>
              <a:cxnLst/>
              <a:rect l="l" t="t" r="r" b="b"/>
              <a:pathLst>
                <a:path w="13421360" h="17959831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8"/>
              <a:stretch>
                <a:fillRect l="-16907" r="-16907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4630400" cy="19050000"/>
            </a:xfrm>
            <a:custGeom>
              <a:avLst/>
              <a:gdLst/>
              <a:ahLst/>
              <a:cxnLst/>
              <a:rect l="l" t="t" r="r" b="b"/>
              <a:pathLst>
                <a:path w="14630400" h="190500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9"/>
              <a:stretch>
                <a:fillRect t="-32" b="-32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4966023" y="1995109"/>
            <a:ext cx="4029212" cy="5246370"/>
            <a:chOff x="0" y="0"/>
            <a:chExt cx="14630400" cy="19050000"/>
          </a:xfrm>
        </p:grpSpPr>
        <p:sp>
          <p:nvSpPr>
            <p:cNvPr id="14" name="Freeform 14"/>
            <p:cNvSpPr/>
            <p:nvPr/>
          </p:nvSpPr>
          <p:spPr>
            <a:xfrm>
              <a:off x="604520" y="545084"/>
              <a:ext cx="13421360" cy="17959831"/>
            </a:xfrm>
            <a:custGeom>
              <a:avLst/>
              <a:gdLst/>
              <a:ahLst/>
              <a:cxnLst/>
              <a:rect l="l" t="t" r="r" b="b"/>
              <a:pathLst>
                <a:path w="13421360" h="17959831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10"/>
              <a:stretch>
                <a:fillRect l="-57088" t="-23575" r="-95786" b="-128388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14630400" cy="19050000"/>
            </a:xfrm>
            <a:custGeom>
              <a:avLst/>
              <a:gdLst/>
              <a:ahLst/>
              <a:cxnLst/>
              <a:rect l="l" t="t" r="r" b="b"/>
              <a:pathLst>
                <a:path w="14630400" h="190500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9"/>
              <a:stretch>
                <a:fillRect t="-32" b="-32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9323898" y="1995109"/>
            <a:ext cx="4029212" cy="5246370"/>
            <a:chOff x="0" y="0"/>
            <a:chExt cx="14630400" cy="19050000"/>
          </a:xfrm>
        </p:grpSpPr>
        <p:sp>
          <p:nvSpPr>
            <p:cNvPr id="17" name="Freeform 17"/>
            <p:cNvSpPr/>
            <p:nvPr/>
          </p:nvSpPr>
          <p:spPr>
            <a:xfrm>
              <a:off x="604520" y="545084"/>
              <a:ext cx="13421360" cy="17959831"/>
            </a:xfrm>
            <a:custGeom>
              <a:avLst/>
              <a:gdLst/>
              <a:ahLst/>
              <a:cxnLst/>
              <a:rect l="l" t="t" r="r" b="b"/>
              <a:pathLst>
                <a:path w="13421360" h="17959831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11"/>
              <a:stretch>
                <a:fillRect t="-16426" b="-16426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14630400" cy="19050000"/>
            </a:xfrm>
            <a:custGeom>
              <a:avLst/>
              <a:gdLst/>
              <a:ahLst/>
              <a:cxnLst/>
              <a:rect l="l" t="t" r="r" b="b"/>
              <a:pathLst>
                <a:path w="14630400" h="190500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9"/>
              <a:stretch>
                <a:fillRect t="-32" b="-32"/>
              </a:stretch>
            </a:blip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3660615" y="1995109"/>
            <a:ext cx="4029212" cy="5246370"/>
            <a:chOff x="0" y="0"/>
            <a:chExt cx="14630400" cy="19050000"/>
          </a:xfrm>
        </p:grpSpPr>
        <p:sp>
          <p:nvSpPr>
            <p:cNvPr id="20" name="Freeform 20"/>
            <p:cNvSpPr/>
            <p:nvPr/>
          </p:nvSpPr>
          <p:spPr>
            <a:xfrm>
              <a:off x="604520" y="545084"/>
              <a:ext cx="13421360" cy="17959831"/>
            </a:xfrm>
            <a:custGeom>
              <a:avLst/>
              <a:gdLst/>
              <a:ahLst/>
              <a:cxnLst/>
              <a:rect l="l" t="t" r="r" b="b"/>
              <a:pathLst>
                <a:path w="13421360" h="17959831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12"/>
              <a:stretch>
                <a:fillRect l="-38801" r="-38801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4630400" cy="19050000"/>
            </a:xfrm>
            <a:custGeom>
              <a:avLst/>
              <a:gdLst/>
              <a:ahLst/>
              <a:cxnLst/>
              <a:rect l="l" t="t" r="r" b="b"/>
              <a:pathLst>
                <a:path w="14630400" h="190500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9"/>
              <a:stretch>
                <a:fillRect t="-32" b="-32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774788" y="681291"/>
            <a:ext cx="11098219" cy="7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OUR TEAM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63778" y="7446441"/>
            <a:ext cx="3733543" cy="70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PROJECT CORDINATOR, MARKETTER AND UI/UX DESIGNER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966023" y="7446441"/>
            <a:ext cx="3733543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 LEADER &amp; RESEARCHER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982457" y="7446441"/>
            <a:ext cx="3733543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FRONT END DEVELOPER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325857" y="7446441"/>
            <a:ext cx="3733543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BACKEND DEVELOPER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32480" y="6185593"/>
            <a:ext cx="2813289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ENG. DESMOND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573985" y="6185593"/>
            <a:ext cx="2813289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eNG. BLAISE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915490" y="6185593"/>
            <a:ext cx="2813289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ENG. RYAN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4097013" y="6185593"/>
            <a:ext cx="2813289" cy="24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2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ENG. KELVIN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624" y="-977108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-8140649" y="7241479"/>
            <a:ext cx="17956749" cy="16232393"/>
          </a:xfrm>
          <a:custGeom>
            <a:avLst/>
            <a:gdLst/>
            <a:ahLst/>
            <a:cxnLst/>
            <a:rect l="l" t="t" r="r" b="b"/>
            <a:pathLst>
              <a:path w="17956749" h="16232393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7" name="Freeform 7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774788" y="681291"/>
            <a:ext cx="11098219" cy="7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OUR ASK</a:t>
            </a:r>
          </a:p>
        </p:txBody>
      </p:sp>
      <p:sp>
        <p:nvSpPr>
          <p:cNvPr id="32" name="TextBox 23">
            <a:extLst>
              <a:ext uri="{FF2B5EF4-FFF2-40B4-BE49-F238E27FC236}">
                <a16:creationId xmlns:a16="http://schemas.microsoft.com/office/drawing/2014/main" id="{FB9B6E2A-786D-4C49-420E-0CC0C151759B}"/>
              </a:ext>
            </a:extLst>
          </p:cNvPr>
          <p:cNvSpPr txBox="1"/>
          <p:nvPr/>
        </p:nvSpPr>
        <p:spPr>
          <a:xfrm>
            <a:off x="3594890" y="3619500"/>
            <a:ext cx="11098219" cy="849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10000" b="1" dirty="0">
                <a:solidFill>
                  <a:srgbClr val="FFFFFF"/>
                </a:solidFill>
                <a:latin typeface="Arial" panose="020B0604020202020204" pitchFamily="34" charset="0"/>
                <a:ea typeface="Raleway Heavy"/>
                <a:cs typeface="Arial" panose="020B0604020202020204" pitchFamily="34" charset="0"/>
                <a:sym typeface="Raleway Heavy"/>
              </a:rPr>
              <a:t>980.000FCFA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12F07CF9-8C34-9AE0-FC30-D742AECAA21B}"/>
              </a:ext>
            </a:extLst>
          </p:cNvPr>
          <p:cNvSpPr txBox="1"/>
          <p:nvPr/>
        </p:nvSpPr>
        <p:spPr>
          <a:xfrm>
            <a:off x="1866898" y="4691669"/>
            <a:ext cx="14554200" cy="1441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Raleway Heavy"/>
                <a:cs typeface="Arial" panose="020B0604020202020204" pitchFamily="34" charset="0"/>
                <a:sym typeface="Raleway Heavy"/>
              </a:rPr>
              <a:t>Hosting &amp; Infrastructure | App Store &amp; Play Store Deployment | Branding &amp; Marketing the App</a:t>
            </a:r>
          </a:p>
        </p:txBody>
      </p:sp>
    </p:spTree>
    <p:extLst>
      <p:ext uri="{BB962C8B-B14F-4D97-AF65-F5344CB8AC3E}">
        <p14:creationId xmlns:p14="http://schemas.microsoft.com/office/powerpoint/2010/main" val="3612692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9189" y="3434828"/>
            <a:ext cx="12422388" cy="2727960"/>
            <a:chOff x="0" y="0"/>
            <a:chExt cx="185063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50635" cy="406400"/>
            </a:xfrm>
            <a:custGeom>
              <a:avLst/>
              <a:gdLst/>
              <a:ahLst/>
              <a:cxnLst/>
              <a:rect l="l" t="t" r="r" b="b"/>
              <a:pathLst>
                <a:path w="1850635" h="406400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8" name="Freeform 8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065597" y="3891885"/>
            <a:ext cx="5848350" cy="2023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id="10" name="TextBox 10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13947" y="3891885"/>
            <a:ext cx="4972189" cy="2023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22930" y="6592704"/>
            <a:ext cx="9642141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1"/>
              </a:lnSpc>
              <a:spcBef>
                <a:spcPct val="0"/>
              </a:spcBef>
            </a:pPr>
            <a:r>
              <a:rPr lang="en-US" sz="25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Just as Cameroon’s music has endured exploitation, piracy, and invisibility  we, Team Endurance, bring you </a:t>
            </a:r>
            <a:r>
              <a:rPr lang="en-US" sz="2558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HypeLink</a:t>
            </a:r>
            <a:r>
              <a:rPr lang="en-US" sz="25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a platform built to not only survive the struggle, but to transform it into spotlight, support, and success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5" name="Freeform 15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83244" flipH="1">
            <a:off x="-4759168" y="4375423"/>
            <a:ext cx="10358005" cy="10410055"/>
          </a:xfrm>
          <a:custGeom>
            <a:avLst/>
            <a:gdLst/>
            <a:ahLst/>
            <a:cxnLst/>
            <a:rect l="l" t="t" r="r" b="b"/>
            <a:pathLst>
              <a:path w="10358005" h="1041005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30741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-2455026" y="-917369"/>
            <a:ext cx="4220884" cy="422088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309115" y="9072819"/>
            <a:ext cx="1716617" cy="34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3882414" y="6088611"/>
            <a:ext cx="5809652" cy="580965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771725" y="703953"/>
            <a:ext cx="12581647" cy="1541241"/>
            <a:chOff x="0" y="0"/>
            <a:chExt cx="16775529" cy="2054989"/>
          </a:xfrm>
        </p:grpSpPr>
        <p:sp>
          <p:nvSpPr>
            <p:cNvPr id="13" name="Freeform 13"/>
            <p:cNvSpPr/>
            <p:nvPr/>
          </p:nvSpPr>
          <p:spPr>
            <a:xfrm>
              <a:off x="3412021" y="56639"/>
              <a:ext cx="5550687" cy="1941711"/>
            </a:xfrm>
            <a:custGeom>
              <a:avLst/>
              <a:gdLst/>
              <a:ahLst/>
              <a:cxnLst/>
              <a:rect l="l" t="t" r="r" b="b"/>
              <a:pathLst>
                <a:path w="5550687" h="1941711">
                  <a:moveTo>
                    <a:pt x="0" y="0"/>
                  </a:moveTo>
                  <a:lnTo>
                    <a:pt x="5550687" y="0"/>
                  </a:lnTo>
                  <a:lnTo>
                    <a:pt x="5550687" y="1941711"/>
                  </a:lnTo>
                  <a:lnTo>
                    <a:pt x="0" y="1941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0186308" y="0"/>
              <a:ext cx="6589221" cy="2054989"/>
            </a:xfrm>
            <a:custGeom>
              <a:avLst/>
              <a:gdLst/>
              <a:ahLst/>
              <a:cxnLst/>
              <a:rect l="l" t="t" r="r" b="b"/>
              <a:pathLst>
                <a:path w="6589221" h="2054989">
                  <a:moveTo>
                    <a:pt x="0" y="0"/>
                  </a:moveTo>
                  <a:lnTo>
                    <a:pt x="6589221" y="0"/>
                  </a:lnTo>
                  <a:lnTo>
                    <a:pt x="6589221" y="2054989"/>
                  </a:lnTo>
                  <a:lnTo>
                    <a:pt x="0" y="2054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226475"/>
              <a:ext cx="2762134" cy="1602038"/>
            </a:xfrm>
            <a:custGeom>
              <a:avLst/>
              <a:gdLst/>
              <a:ahLst/>
              <a:cxnLst/>
              <a:rect l="l" t="t" r="r" b="b"/>
              <a:pathLst>
                <a:path w="2762134" h="1602038">
                  <a:moveTo>
                    <a:pt x="0" y="0"/>
                  </a:moveTo>
                  <a:lnTo>
                    <a:pt x="2762134" y="0"/>
                  </a:lnTo>
                  <a:lnTo>
                    <a:pt x="2762134" y="1602038"/>
                  </a:lnTo>
                  <a:lnTo>
                    <a:pt x="0" y="16020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2212262" y="4159704"/>
            <a:ext cx="13955161" cy="3704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Cameroon </a:t>
            </a:r>
            <a:r>
              <a:rPr lang="en-US" sz="5600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High Cost of renting a studio</a:t>
            </a:r>
            <a:r>
              <a:rPr lang="en-US" sz="5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&amp; lack of a </a:t>
            </a:r>
            <a:r>
              <a:rPr lang="en-US" sz="5600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stable consumer market</a:t>
            </a:r>
            <a:r>
              <a:rPr lang="en-US" sz="5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to support Artist has killed many young musical talents before they even began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12262" y="9171743"/>
            <a:ext cx="944121" cy="291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416037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79439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661483" y="295175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22126" y="2229095"/>
            <a:ext cx="15680074" cy="4935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74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Every year the Cameroonian Economy loses more than </a:t>
            </a:r>
            <a:r>
              <a:rPr lang="en-US" sz="6000" b="1" dirty="0">
                <a:solidFill>
                  <a:srgbClr val="C6269E"/>
                </a:solidFill>
                <a:latin typeface="Raleway Bold"/>
                <a:ea typeface="Raleway"/>
                <a:cs typeface="Raleway"/>
                <a:sym typeface="Raleway Bold"/>
              </a:rPr>
              <a:t>360 Billion</a:t>
            </a:r>
            <a:r>
              <a:rPr lang="en-US" sz="6000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 FCFA</a:t>
            </a:r>
            <a:r>
              <a:rPr lang="en-US" sz="60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in their music industry meanwhile their neighbors like Nigeria are making Approximately the same value</a:t>
            </a:r>
            <a:r>
              <a:rPr lang="en-US" sz="6000" b="1" dirty="0">
                <a:solidFill>
                  <a:srgbClr val="FFFFFF"/>
                </a:solidFill>
                <a:latin typeface="Raleway"/>
                <a:ea typeface="Raleway Bold"/>
                <a:cs typeface="Raleway Bold"/>
                <a:sym typeface="Raleway"/>
              </a:rPr>
              <a:t> </a:t>
            </a:r>
            <a:endParaRPr lang="en-US" sz="6000" b="1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532497" y="1133475"/>
            <a:ext cx="3223005" cy="1028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74"/>
              </a:lnSpc>
              <a:spcBef>
                <a:spcPct val="0"/>
              </a:spcBef>
            </a:pPr>
            <a:r>
              <a:rPr lang="en-US" sz="7475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Hook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8" name="Freeform 8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0" name="Freeform 10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5" name="Rectangle 3">
            <a:extLst>
              <a:ext uri="{FF2B5EF4-FFF2-40B4-BE49-F238E27FC236}">
                <a16:creationId xmlns:a16="http://schemas.microsoft.com/office/drawing/2014/main" id="{D50729C7-A864-C2D8-9B51-3AF822131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6104" y="7589848"/>
            <a:ext cx="1249579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Tribune Online Nigeria. (n.d.).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Nigeria’s music industry generated ₦901 billion in revenue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Retrieved November 19, 2025,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from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https://tribuneonlineng.com/nigerias-music-industry-generated-%E2%82%A6901-billion-in-revenue/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103299" y="383341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659675" y="-12354245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787240" y="3132406"/>
            <a:ext cx="4181174" cy="418117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0" name="Freeform 10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3" name="Freeform 13"/>
          <p:cNvSpPr/>
          <p:nvPr/>
        </p:nvSpPr>
        <p:spPr>
          <a:xfrm>
            <a:off x="11450127" y="848082"/>
            <a:ext cx="2486851" cy="5970671"/>
          </a:xfrm>
          <a:custGeom>
            <a:avLst/>
            <a:gdLst/>
            <a:ahLst/>
            <a:cxnLst/>
            <a:rect l="l" t="t" r="r" b="b"/>
            <a:pathLst>
              <a:path w="2486851" h="5970671">
                <a:moveTo>
                  <a:pt x="0" y="0"/>
                </a:moveTo>
                <a:lnTo>
                  <a:pt x="2486851" y="0"/>
                </a:lnTo>
                <a:lnTo>
                  <a:pt x="2486851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1366" r="-68723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168412" y="1597321"/>
            <a:ext cx="3003663" cy="6356958"/>
          </a:xfrm>
          <a:custGeom>
            <a:avLst/>
            <a:gdLst/>
            <a:ahLst/>
            <a:cxnLst/>
            <a:rect l="l" t="t" r="r" b="b"/>
            <a:pathLst>
              <a:path w="3003663" h="6356958">
                <a:moveTo>
                  <a:pt x="0" y="0"/>
                </a:moveTo>
                <a:lnTo>
                  <a:pt x="3003663" y="0"/>
                </a:lnTo>
                <a:lnTo>
                  <a:pt x="3003663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507259"/>
            <a:ext cx="8115300" cy="5594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9"/>
              </a:lnSpc>
              <a:spcBef>
                <a:spcPct val="0"/>
              </a:spcBef>
            </a:pPr>
            <a:r>
              <a:rPr lang="en-US" sz="5336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 Built </a:t>
            </a:r>
            <a:r>
              <a:rPr lang="en-US" sz="5336" b="1" dirty="0" err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HypeLink</a:t>
            </a:r>
            <a:r>
              <a:rPr lang="en-US" sz="5336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, a mobile platform that can </a:t>
            </a:r>
            <a:r>
              <a:rPr lang="en-US" sz="5336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record Artist</a:t>
            </a:r>
            <a:r>
              <a:rPr lang="en-US" sz="5336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at the fraction of the production cost &amp; and push their talent to a ready </a:t>
            </a:r>
            <a:r>
              <a:rPr lang="en-US" sz="5336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economically profitable marketplace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133475"/>
            <a:ext cx="4127832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</a:t>
            </a:r>
          </a:p>
        </p:txBody>
      </p:sp>
      <p:sp>
        <p:nvSpPr>
          <p:cNvPr id="17" name="TextBox 17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47191" y="-1107704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769799" y="3467100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83" y="2419498"/>
            <a:ext cx="6585623" cy="612405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133475"/>
            <a:ext cx="4959427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104586"/>
            <a:ext cx="48422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Overview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847191" y="1497618"/>
            <a:ext cx="5316370" cy="512750"/>
            <a:chOff x="0" y="0"/>
            <a:chExt cx="7088493" cy="683666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608139" cy="608139"/>
              <a:chOff x="0" y="0"/>
              <a:chExt cx="120126" cy="12012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20126" cy="120126"/>
              </a:xfrm>
              <a:custGeom>
                <a:avLst/>
                <a:gdLst/>
                <a:ahLst/>
                <a:cxnLst/>
                <a:rect l="l" t="t" r="r" b="b"/>
                <a:pathLst>
                  <a:path w="120126" h="120126">
                    <a:moveTo>
                      <a:pt x="0" y="0"/>
                    </a:moveTo>
                    <a:lnTo>
                      <a:pt x="120126" y="0"/>
                    </a:lnTo>
                    <a:lnTo>
                      <a:pt x="120126" y="120126"/>
                    </a:lnTo>
                    <a:lnTo>
                      <a:pt x="0" y="12012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7A126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28575"/>
                <a:ext cx="120126" cy="9155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57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1066800" y="-23935"/>
              <a:ext cx="6021693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b="1">
                  <a:solidFill>
                    <a:srgbClr val="FFFFFA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Target Audience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6" name="Freeform 16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8847191" y="2004053"/>
            <a:ext cx="7025414" cy="167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Cameroonian Artist, Music Lovers in Cameroon and beyond and Crypto Investors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847191" y="3926127"/>
            <a:ext cx="7025414" cy="512750"/>
            <a:chOff x="0" y="0"/>
            <a:chExt cx="9367218" cy="683666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803637" cy="608139"/>
              <a:chOff x="0" y="0"/>
              <a:chExt cx="158743" cy="12012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58743" cy="120126"/>
              </a:xfrm>
              <a:custGeom>
                <a:avLst/>
                <a:gdLst/>
                <a:ahLst/>
                <a:cxnLst/>
                <a:rect l="l" t="t" r="r" b="b"/>
                <a:pathLst>
                  <a:path w="158743" h="120126">
                    <a:moveTo>
                      <a:pt x="0" y="0"/>
                    </a:moveTo>
                    <a:lnTo>
                      <a:pt x="158743" y="0"/>
                    </a:lnTo>
                    <a:lnTo>
                      <a:pt x="158743" y="120126"/>
                    </a:lnTo>
                    <a:lnTo>
                      <a:pt x="0" y="12012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7A126A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28575"/>
                <a:ext cx="158743" cy="9155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57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409742" y="-23935"/>
              <a:ext cx="7957476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b="1">
                  <a:solidFill>
                    <a:srgbClr val="FFFFFA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Market Size and Growth Trend 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8847191" y="4715102"/>
            <a:ext cx="7912802" cy="335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The Sub-Saharan African music market is rapidly growing at 22.6% in 2024, increasing the demand for solutions that meet artists' needs for mobile-first creation (AI) and decentralized monetization (NFTs).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47191" y="-1107704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769799" y="360481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664286" y="1028700"/>
            <a:ext cx="4959427" cy="2036460"/>
            <a:chOff x="0" y="0"/>
            <a:chExt cx="6612569" cy="2715280"/>
          </a:xfrm>
        </p:grpSpPr>
        <p:sp>
          <p:nvSpPr>
            <p:cNvPr id="8" name="TextBox 8"/>
            <p:cNvSpPr txBox="1"/>
            <p:nvPr/>
          </p:nvSpPr>
          <p:spPr>
            <a:xfrm>
              <a:off x="0" y="104775"/>
              <a:ext cx="6612569" cy="14058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774"/>
                </a:lnSpc>
                <a:spcBef>
                  <a:spcPct val="0"/>
                </a:spcBef>
              </a:pPr>
              <a:r>
                <a:rPr lang="en-US" sz="7475" b="1">
                  <a:solidFill>
                    <a:srgbClr val="FFFFFF"/>
                  </a:solidFill>
                  <a:latin typeface="Raleway Heavy"/>
                  <a:ea typeface="Raleway Heavy"/>
                  <a:cs typeface="Raleway Heavy"/>
                  <a:sym typeface="Raleway Heavy"/>
                </a:rPr>
                <a:t>Business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8114" y="1309407"/>
              <a:ext cx="6456340" cy="14058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774"/>
                </a:lnSpc>
                <a:spcBef>
                  <a:spcPct val="0"/>
                </a:spcBef>
              </a:pPr>
              <a:r>
                <a:rPr lang="en-US" sz="7475" b="1">
                  <a:solidFill>
                    <a:srgbClr val="C6269E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Model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1" name="Freeform 11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2157321" y="3141360"/>
            <a:ext cx="13762734" cy="5171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dedicated </a:t>
            </a:r>
            <a:r>
              <a:rPr lang="en-US" sz="5600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NFT Marketplace</a:t>
            </a:r>
            <a:r>
              <a:rPr lang="en-US" sz="5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where users can buy exclusive Artist NFT collections and resell them InApp or to other NFT markets and make money. </a:t>
            </a:r>
            <a:r>
              <a:rPr lang="en-US" sz="5600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Referral Bonuses</a:t>
            </a:r>
            <a:r>
              <a:rPr lang="en-US" sz="5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are also given when users invites other users &amp; also very affordable </a:t>
            </a:r>
            <a:r>
              <a:rPr lang="en-US" sz="5600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AI studio subscription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72953" y="2609342"/>
            <a:ext cx="1885327" cy="2057400"/>
          </a:xfrm>
          <a:custGeom>
            <a:avLst/>
            <a:gdLst/>
            <a:ahLst/>
            <a:cxnLst/>
            <a:rect l="l" t="t" r="r" b="b"/>
            <a:pathLst>
              <a:path w="1885327" h="2057400">
                <a:moveTo>
                  <a:pt x="0" y="0"/>
                </a:moveTo>
                <a:lnTo>
                  <a:pt x="1885327" y="0"/>
                </a:lnTo>
                <a:lnTo>
                  <a:pt x="188532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649733" y="-97244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2769799" y="360481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8" name="Freeform 8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1104900"/>
            <a:ext cx="11098219" cy="1504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24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Competitive Research and </a:t>
            </a:r>
            <a:r>
              <a:rPr lang="en-US" sz="5600" b="1">
                <a:solidFill>
                  <a:srgbClr val="C70F61"/>
                </a:solidFill>
                <a:latin typeface="Raleway Bold"/>
                <a:ea typeface="Raleway Bold"/>
                <a:cs typeface="Raleway Bold"/>
                <a:sym typeface="Raleway Bold"/>
              </a:rPr>
              <a:t>Advantage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114254" y="1819021"/>
            <a:ext cx="6108317" cy="6108317"/>
            <a:chOff x="0" y="0"/>
            <a:chExt cx="8144423" cy="8144423"/>
          </a:xfrm>
        </p:grpSpPr>
        <p:sp>
          <p:nvSpPr>
            <p:cNvPr id="13" name="Freeform 13"/>
            <p:cNvSpPr/>
            <p:nvPr/>
          </p:nvSpPr>
          <p:spPr>
            <a:xfrm>
              <a:off x="0" y="2914801"/>
              <a:ext cx="1429004" cy="2314822"/>
            </a:xfrm>
            <a:custGeom>
              <a:avLst/>
              <a:gdLst/>
              <a:ahLst/>
              <a:cxnLst/>
              <a:rect l="l" t="t" r="r" b="b"/>
              <a:pathLst>
                <a:path w="1429004" h="2314822">
                  <a:moveTo>
                    <a:pt x="0" y="0"/>
                  </a:moveTo>
                  <a:lnTo>
                    <a:pt x="1429004" y="0"/>
                  </a:lnTo>
                  <a:lnTo>
                    <a:pt x="1429004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r="-61988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429004" y="2914801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2246109" y="2914801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3215800" y="2914801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4185491" y="2914801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2" y="0"/>
                  </a:lnTo>
                  <a:lnTo>
                    <a:pt x="969692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5155183" y="2914801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6124874" y="2914801"/>
              <a:ext cx="2019549" cy="2314822"/>
            </a:xfrm>
            <a:custGeom>
              <a:avLst/>
              <a:gdLst/>
              <a:ahLst/>
              <a:cxnLst/>
              <a:rect l="l" t="t" r="r" b="b"/>
              <a:pathLst>
                <a:path w="2019549" h="2314822">
                  <a:moveTo>
                    <a:pt x="0" y="0"/>
                  </a:moveTo>
                  <a:lnTo>
                    <a:pt x="2019549" y="0"/>
                  </a:lnTo>
                  <a:lnTo>
                    <a:pt x="2019549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24754" t="-4420" b="-4420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 rot="5400000">
              <a:off x="3357709" y="-442909"/>
              <a:ext cx="1429004" cy="2314822"/>
            </a:xfrm>
            <a:custGeom>
              <a:avLst/>
              <a:gdLst/>
              <a:ahLst/>
              <a:cxnLst/>
              <a:rect l="l" t="t" r="r" b="b"/>
              <a:pathLst>
                <a:path w="1429004" h="2314822">
                  <a:moveTo>
                    <a:pt x="0" y="0"/>
                  </a:moveTo>
                  <a:lnTo>
                    <a:pt x="1429004" y="0"/>
                  </a:lnTo>
                  <a:lnTo>
                    <a:pt x="1429004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r="-61988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 rot="5400000">
              <a:off x="3587366" y="756439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1"/>
                  </a:lnTo>
                  <a:lnTo>
                    <a:pt x="0" y="23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22" name="Freeform 22"/>
            <p:cNvSpPr/>
            <p:nvPr/>
          </p:nvSpPr>
          <p:spPr>
            <a:xfrm rot="5400000">
              <a:off x="3587366" y="1573544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23" name="Freeform 23"/>
            <p:cNvSpPr/>
            <p:nvPr/>
          </p:nvSpPr>
          <p:spPr>
            <a:xfrm rot="5400000">
              <a:off x="3587366" y="2543235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24" name="Freeform 24"/>
            <p:cNvSpPr/>
            <p:nvPr/>
          </p:nvSpPr>
          <p:spPr>
            <a:xfrm rot="5400000">
              <a:off x="3587366" y="3512926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 rot="5400000">
              <a:off x="3587366" y="4482617"/>
              <a:ext cx="969691" cy="2314822"/>
            </a:xfrm>
            <a:custGeom>
              <a:avLst/>
              <a:gdLst/>
              <a:ahLst/>
              <a:cxnLst/>
              <a:rect l="l" t="t" r="r" b="b"/>
              <a:pathLst>
                <a:path w="969691" h="2314822">
                  <a:moveTo>
                    <a:pt x="0" y="0"/>
                  </a:moveTo>
                  <a:lnTo>
                    <a:pt x="969691" y="0"/>
                  </a:lnTo>
                  <a:lnTo>
                    <a:pt x="969691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7366" r="-91350"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 rot="5400000">
              <a:off x="3062437" y="5977237"/>
              <a:ext cx="2019549" cy="2314822"/>
            </a:xfrm>
            <a:custGeom>
              <a:avLst/>
              <a:gdLst/>
              <a:ahLst/>
              <a:cxnLst/>
              <a:rect l="l" t="t" r="r" b="b"/>
              <a:pathLst>
                <a:path w="2019549" h="2314822">
                  <a:moveTo>
                    <a:pt x="0" y="0"/>
                  </a:moveTo>
                  <a:lnTo>
                    <a:pt x="2019549" y="0"/>
                  </a:lnTo>
                  <a:lnTo>
                    <a:pt x="2019549" y="2314822"/>
                  </a:lnTo>
                  <a:lnTo>
                    <a:pt x="0" y="2314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24754" t="-4420" b="-4420"/>
              </a:stretch>
            </a:blipFill>
          </p:spPr>
        </p:sp>
      </p:grpSp>
      <p:sp>
        <p:nvSpPr>
          <p:cNvPr id="27" name="Freeform 27"/>
          <p:cNvSpPr/>
          <p:nvPr/>
        </p:nvSpPr>
        <p:spPr>
          <a:xfrm>
            <a:off x="10662820" y="2367588"/>
            <a:ext cx="2505592" cy="2505592"/>
          </a:xfrm>
          <a:custGeom>
            <a:avLst/>
            <a:gdLst/>
            <a:ahLst/>
            <a:cxnLst/>
            <a:rect l="l" t="t" r="r" b="b"/>
            <a:pathLst>
              <a:path w="2505592" h="2505592">
                <a:moveTo>
                  <a:pt x="0" y="0"/>
                </a:moveTo>
                <a:lnTo>
                  <a:pt x="2505592" y="0"/>
                </a:lnTo>
                <a:lnTo>
                  <a:pt x="2505592" y="2505592"/>
                </a:lnTo>
                <a:lnTo>
                  <a:pt x="0" y="25055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28700" y="7306848"/>
            <a:ext cx="3210325" cy="39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Positioning Matrix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813179" y="4692332"/>
            <a:ext cx="3210325" cy="39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11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Low Price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649733" y="1428750"/>
            <a:ext cx="3210325" cy="39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High Quality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6167424" y="4692332"/>
            <a:ext cx="3210325" cy="39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High Price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49733" y="7932217"/>
            <a:ext cx="3210325" cy="39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Low Quality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7" name="Freeform 7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1342819" y="1423158"/>
          <a:ext cx="15602360" cy="7296150"/>
        </p:xfrm>
        <a:graphic>
          <a:graphicData uri="http://schemas.openxmlformats.org/drawingml/2006/table">
            <a:tbl>
              <a:tblPr/>
              <a:tblGrid>
                <a:gridCol w="31204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204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0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204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204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032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Feature / Competitor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0F6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AI-Powered Production Tools (e.g., Mixing/Mastering)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0F6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Integrated NFT Marketplace (Direct Monetization)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0F6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Local Payment &amp; Support (African Focus)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0F6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1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Global/Pan-African Digital Distribution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0F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38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Our App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32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Boomplay / Audiomack (African Distro)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(Partial)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(Partial/Full)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85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BandLab / FL Studio Mobile (Global AI Tools)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(Basic)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85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OpenSea / Rarible (Global NFT Market)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8575"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Apprise / Fyve (African Distro/Labels)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(Partial)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✅ (Full)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" name="TextBox 11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7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2819" y="652141"/>
            <a:ext cx="11098219" cy="7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24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Competitive Comparison Matrix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119588" y="8715917"/>
            <a:ext cx="8048825" cy="985974"/>
            <a:chOff x="0" y="0"/>
            <a:chExt cx="10731767" cy="1314633"/>
          </a:xfrm>
        </p:grpSpPr>
        <p:sp>
          <p:nvSpPr>
            <p:cNvPr id="11" name="Freeform 11"/>
            <p:cNvSpPr/>
            <p:nvPr/>
          </p:nvSpPr>
          <p:spPr>
            <a:xfrm>
              <a:off x="2182764" y="36233"/>
              <a:ext cx="3550927" cy="1242166"/>
            </a:xfrm>
            <a:custGeom>
              <a:avLst/>
              <a:gdLst/>
              <a:ahLst/>
              <a:cxnLst/>
              <a:rect l="l" t="t" r="r" b="b"/>
              <a:pathLst>
                <a:path w="3550927" h="1242166">
                  <a:moveTo>
                    <a:pt x="0" y="0"/>
                  </a:moveTo>
                  <a:lnTo>
                    <a:pt x="3550927" y="0"/>
                  </a:lnTo>
                  <a:lnTo>
                    <a:pt x="3550927" y="1242166"/>
                  </a:lnTo>
                  <a:lnTo>
                    <a:pt x="0" y="1242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6516461" y="0"/>
              <a:ext cx="4215306" cy="1314633"/>
            </a:xfrm>
            <a:custGeom>
              <a:avLst/>
              <a:gdLst/>
              <a:ahLst/>
              <a:cxnLst/>
              <a:rect l="l" t="t" r="r" b="b"/>
              <a:pathLst>
                <a:path w="4215306" h="1314633">
                  <a:moveTo>
                    <a:pt x="0" y="0"/>
                  </a:moveTo>
                  <a:lnTo>
                    <a:pt x="4215306" y="0"/>
                  </a:lnTo>
                  <a:lnTo>
                    <a:pt x="4215306" y="1314633"/>
                  </a:lnTo>
                  <a:lnTo>
                    <a:pt x="0" y="1314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144882"/>
              <a:ext cx="1767013" cy="1024868"/>
            </a:xfrm>
            <a:custGeom>
              <a:avLst/>
              <a:gdLst/>
              <a:ahLst/>
              <a:cxnLst/>
              <a:rect l="l" t="t" r="r" b="b"/>
              <a:pathLst>
                <a:path w="1767013" h="1024868">
                  <a:moveTo>
                    <a:pt x="0" y="0"/>
                  </a:moveTo>
                  <a:lnTo>
                    <a:pt x="1767013" y="0"/>
                  </a:lnTo>
                  <a:lnTo>
                    <a:pt x="1767013" y="1024868"/>
                  </a:lnTo>
                  <a:lnTo>
                    <a:pt x="0" y="10248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2262633" y="2590446"/>
            <a:ext cx="13762734" cy="443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4"/>
              </a:lnSpc>
              <a:spcBef>
                <a:spcPct val="0"/>
              </a:spcBef>
            </a:pPr>
            <a:r>
              <a:rPr lang="en-US" sz="5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Our Traction is built on deep market validation, with a </a:t>
            </a:r>
            <a:r>
              <a:rPr lang="en-US" sz="5600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waitlist of 21 artists</a:t>
            </a:r>
            <a:r>
              <a:rPr lang="en-US" sz="5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already confirming a massive demand for our integrated solution, and key partnerships in the pipeline to ensure a successful African market launch.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62633" y="1143000"/>
            <a:ext cx="13762734" cy="1096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20"/>
              </a:lnSpc>
              <a:spcBef>
                <a:spcPct val="0"/>
              </a:spcBef>
            </a:pPr>
            <a:r>
              <a:rPr lang="en-US" sz="80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Traction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685</Words>
  <Application>Microsoft Office PowerPoint</Application>
  <PresentationFormat>Custom</PresentationFormat>
  <Paragraphs>129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Raleway Bold</vt:lpstr>
      <vt:lpstr>Raleway</vt:lpstr>
      <vt:lpstr>Montserrat</vt:lpstr>
      <vt:lpstr>Arial</vt:lpstr>
      <vt:lpstr>Calibri</vt:lpstr>
      <vt:lpstr>Raleway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Black Modern Marketing Plan Presentation</dc:title>
  <dc:creator>Godwill</dc:creator>
  <cp:lastModifiedBy>Godwill</cp:lastModifiedBy>
  <cp:revision>8</cp:revision>
  <dcterms:created xsi:type="dcterms:W3CDTF">2006-08-16T00:00:00Z</dcterms:created>
  <dcterms:modified xsi:type="dcterms:W3CDTF">2025-11-19T09:43:26Z</dcterms:modified>
  <dc:identifier>DAG4_ltvlRI</dc:identifier>
</cp:coreProperties>
</file>

<file path=docProps/thumbnail.jpeg>
</file>